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275" r:id="rId3"/>
    <p:sldId id="280" r:id="rId4"/>
    <p:sldId id="281" r:id="rId5"/>
    <p:sldId id="282" r:id="rId6"/>
    <p:sldId id="284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ó Zé" initials="TZ" lastIdx="16" clrIdx="0"/>
  <p:cmAuthor id="1" name="Patriarca" initials="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Estilo Escuro 1 - Destaqu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Escuro 1 - Destaqu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72343" autoAdjust="0"/>
  </p:normalViewPr>
  <p:slideViewPr>
    <p:cSldViewPr>
      <p:cViewPr varScale="1">
        <p:scale>
          <a:sx n="54" d="100"/>
          <a:sy n="54" d="100"/>
        </p:scale>
        <p:origin x="12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EFB7E-76B0-4F7B-B13F-6F13E6C4A3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B05A-F0C5-4C70-A206-A20350D4B7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3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CAD4D-80A6-46B5-830B-B263376E811E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12913-F5AB-4B33-80F8-19E5460623F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9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CB8A-4D23-473E-B5FB-2B8E41E59E2D}" type="datetime1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442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6307-A1FB-430F-9F3F-F74B8DDC116D}" type="datetime1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144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CF6F-123C-40B1-90C4-7FA8CD715207}" type="datetime1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28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3346-D30F-4155-953A-4BAC20501A2C}" type="datetime1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507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7519-C0CB-4C3E-AD60-EC83CCDBCAE6}" type="datetime1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539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48A2-0170-44EB-9EE8-11DCF08F1C2D}" type="datetime1">
              <a:rPr lang="pt-PT" smtClean="0"/>
              <a:t>04/07/2017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425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D9BA-2E48-4DA2-A94D-10528AE54A6D}" type="datetime1">
              <a:rPr lang="pt-PT" smtClean="0"/>
              <a:t>04/07/2017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987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EC00-7E43-4BD0-AD66-67188846B544}" type="datetime1">
              <a:rPr lang="pt-PT" smtClean="0"/>
              <a:t>04/07/2017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32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0C83-E1FE-48C9-9832-A7041A81D7FD}" type="datetime1">
              <a:rPr lang="pt-PT" smtClean="0"/>
              <a:t>04/07/2017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66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F1F2-7F2C-48EF-8626-1DB1E96E16FD}" type="datetime1">
              <a:rPr lang="pt-PT" smtClean="0"/>
              <a:t>04/07/2017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543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37C9-1CC7-4609-8B06-5B7FC6A4EC29}" type="datetime1">
              <a:rPr lang="pt-PT" smtClean="0"/>
              <a:t>04/07/2017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465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550F-53A6-4E96-846D-A9FADC327B0C}" type="datetime1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30D5-34D3-41C6-9AE0-E95055C3E30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555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alt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547664" y="27463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INTOSAI Working Group on Public Procurement Audit</a:t>
            </a:r>
          </a:p>
          <a:p>
            <a:pPr marL="0" indent="0" algn="ctr">
              <a:buNone/>
            </a:pPr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July </a:t>
            </a:r>
            <a:r>
              <a:rPr lang="en-US" dirty="0" smtClean="0"/>
              <a:t>2017</a:t>
            </a: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2505572" y="3291870"/>
            <a:ext cx="36482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rgbClr val="C00000"/>
                </a:solidFill>
              </a:rPr>
              <a:t>SAI OF PORTUGAL</a:t>
            </a:r>
          </a:p>
          <a:p>
            <a:pPr marL="914400" lvl="1" indent="-457200" algn="ctr">
              <a:buFont typeface="Arial" panose="020B0604020202020204" pitchFamily="34" charset="0"/>
              <a:buChar char="•"/>
            </a:pPr>
            <a:endParaRPr lang="pt-PT" sz="3600" b="1" dirty="0" smtClean="0">
              <a:solidFill>
                <a:srgbClr val="C00000"/>
              </a:solidFill>
            </a:endParaRPr>
          </a:p>
          <a:p>
            <a:pPr algn="ctr"/>
            <a:r>
              <a:rPr lang="pt-PT" sz="3600" b="1" dirty="0" smtClean="0">
                <a:solidFill>
                  <a:srgbClr val="C00000"/>
                </a:solidFill>
              </a:rPr>
              <a:t>UPDATE</a:t>
            </a:r>
            <a:endParaRPr lang="pt-PT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1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243758"/>
            <a:ext cx="734784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rgbClr val="C00000"/>
                </a:solidFill>
              </a:rPr>
              <a:t>EU </a:t>
            </a:r>
            <a:r>
              <a:rPr lang="pt-PT" sz="3200" b="1" dirty="0" err="1" smtClean="0">
                <a:solidFill>
                  <a:srgbClr val="C00000"/>
                </a:solidFill>
              </a:rPr>
              <a:t>Public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Procurement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Audit</a:t>
            </a:r>
            <a:r>
              <a:rPr lang="pt-PT" sz="3200" b="1" dirty="0" smtClean="0">
                <a:solidFill>
                  <a:srgbClr val="C00000"/>
                </a:solidFill>
              </a:rPr>
              <a:t> 2017</a:t>
            </a: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Main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Changes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PT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EFFICIENCY</a:t>
            </a: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More eProcurement </a:t>
            </a:r>
            <a:r>
              <a:rPr lang="en-US" sz="2000" dirty="0" smtClean="0"/>
              <a:t>(mandatory by 2018)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Simpler access to markets </a:t>
            </a:r>
            <a:r>
              <a:rPr lang="en-US" sz="2000" dirty="0" smtClean="0"/>
              <a:t>(ESPD, limits to qualifications required)  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Easier </a:t>
            </a:r>
            <a:r>
              <a:rPr lang="en-US" sz="2400" b="1" dirty="0"/>
              <a:t>participation for </a:t>
            </a:r>
            <a:r>
              <a:rPr lang="en-US" sz="2400" b="1" dirty="0" smtClean="0"/>
              <a:t>SMEs </a:t>
            </a:r>
            <a:r>
              <a:rPr lang="en-US" sz="2000" dirty="0" smtClean="0"/>
              <a:t>(division into lots, subcontractors)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Simpler procedures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More </a:t>
            </a:r>
            <a:r>
              <a:rPr lang="en-US" sz="2400" b="1" dirty="0" err="1" smtClean="0"/>
              <a:t>centralised</a:t>
            </a:r>
            <a:r>
              <a:rPr lang="en-US" sz="2400" b="1" dirty="0" smtClean="0"/>
              <a:t> purchases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Public-public cooperation</a:t>
            </a:r>
          </a:p>
          <a:p>
            <a:endParaRPr lang="pt-P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08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243758"/>
            <a:ext cx="734784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rgbClr val="C00000"/>
                </a:solidFill>
              </a:rPr>
              <a:t>EU </a:t>
            </a:r>
            <a:r>
              <a:rPr lang="pt-PT" sz="3200" b="1" dirty="0" err="1" smtClean="0">
                <a:solidFill>
                  <a:srgbClr val="C00000"/>
                </a:solidFill>
              </a:rPr>
              <a:t>Public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Procurement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Audit</a:t>
            </a:r>
            <a:r>
              <a:rPr lang="pt-PT" sz="3200" b="1" dirty="0" smtClean="0">
                <a:solidFill>
                  <a:srgbClr val="C00000"/>
                </a:solidFill>
              </a:rPr>
              <a:t> 2017</a:t>
            </a: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Main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Changes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PT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VFM</a:t>
            </a: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/>
              <a:t>Evaluation of past performance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/>
              <a:t>VFM award criteria </a:t>
            </a:r>
            <a:r>
              <a:rPr lang="en-US" sz="2000" dirty="0"/>
              <a:t>(best quality-price ratio, life-cycle cost) </a:t>
            </a:r>
            <a:endParaRPr lang="pt-PT" sz="24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Preliminary market consultations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More negotiation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More partnerships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Cross border joint procurement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New rules on concessions</a:t>
            </a:r>
          </a:p>
          <a:p>
            <a:pPr marL="514350" indent="-514350">
              <a:buFont typeface="+mj-lt"/>
              <a:buAutoNum type="arabicPeriod"/>
            </a:pPr>
            <a:endParaRPr lang="pt-P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5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243758"/>
            <a:ext cx="734784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rgbClr val="C00000"/>
                </a:solidFill>
              </a:rPr>
              <a:t>EU </a:t>
            </a:r>
            <a:r>
              <a:rPr lang="pt-PT" sz="3200" b="1" dirty="0" err="1" smtClean="0">
                <a:solidFill>
                  <a:srgbClr val="C00000"/>
                </a:solidFill>
              </a:rPr>
              <a:t>Public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Procurement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Audit</a:t>
            </a:r>
            <a:r>
              <a:rPr lang="pt-PT" sz="3200" b="1" dirty="0" smtClean="0">
                <a:solidFill>
                  <a:srgbClr val="C00000"/>
                </a:solidFill>
              </a:rPr>
              <a:t> 2017</a:t>
            </a: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Main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Changes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PT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SOCIETAL CHALLENGES</a:t>
            </a: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Environmental, social and </a:t>
            </a:r>
            <a:r>
              <a:rPr lang="en-US" sz="2400" b="1" dirty="0" err="1" smtClean="0"/>
              <a:t>labour</a:t>
            </a:r>
            <a:r>
              <a:rPr lang="en-US" sz="2400" b="1" dirty="0" smtClean="0"/>
              <a:t> requirements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Label requirements</a:t>
            </a:r>
            <a:endParaRPr lang="en-US" sz="2400" b="1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Promoting the integration of disadvantaged persons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Simplification of social, cultural and health services procurement</a:t>
            </a:r>
          </a:p>
          <a:p>
            <a:pPr marL="514350" indent="-514350">
              <a:buFont typeface="+mj-lt"/>
              <a:buAutoNum type="arabicPeriod"/>
            </a:pPr>
            <a:endParaRPr lang="pt-P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0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243758"/>
            <a:ext cx="734784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rgbClr val="C00000"/>
                </a:solidFill>
              </a:rPr>
              <a:t>EU </a:t>
            </a:r>
            <a:r>
              <a:rPr lang="pt-PT" sz="3200" b="1" dirty="0" err="1" smtClean="0">
                <a:solidFill>
                  <a:srgbClr val="C00000"/>
                </a:solidFill>
              </a:rPr>
              <a:t>Public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Procurement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Audit</a:t>
            </a:r>
            <a:r>
              <a:rPr lang="pt-PT" sz="3200" b="1" dirty="0" smtClean="0">
                <a:solidFill>
                  <a:srgbClr val="C00000"/>
                </a:solidFill>
              </a:rPr>
              <a:t> 2017</a:t>
            </a: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Main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Changes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PT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CULTURE OF INTEGRITY</a:t>
            </a: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Rules on conflicts of interests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Publicity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Unbiased technical specifications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Equal treatment of bidders in all stages of procurement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Objective evaluation of bids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New rules for modification of contracts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New principle of proportionality</a:t>
            </a:r>
            <a:endParaRPr lang="pt-P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64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alt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547664" y="27463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INTOSAI Working Group on Public Procurement Audit</a:t>
            </a:r>
          </a:p>
          <a:p>
            <a:pPr marL="0" indent="0" algn="ctr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July </a:t>
            </a:r>
            <a:r>
              <a:rPr lang="en-US" dirty="0" smtClean="0"/>
              <a:t>2017</a:t>
            </a: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3034980" y="3291870"/>
            <a:ext cx="2589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rgbClr val="C00000"/>
                </a:solidFill>
              </a:rPr>
              <a:t>THANK YOU </a:t>
            </a:r>
            <a:endParaRPr lang="pt-PT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98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648941"/>
            <a:ext cx="734784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err="1" smtClean="0">
                <a:solidFill>
                  <a:srgbClr val="C00000"/>
                </a:solidFill>
              </a:rPr>
              <a:t>TdC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Public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Procurement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Audit</a:t>
            </a:r>
            <a:r>
              <a:rPr lang="pt-PT" sz="3200" b="1" dirty="0" smtClean="0">
                <a:solidFill>
                  <a:srgbClr val="C00000"/>
                </a:solidFill>
              </a:rPr>
              <a:t> 2016/17</a:t>
            </a: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endParaRPr lang="pt-PT" sz="3200" b="1" dirty="0">
              <a:solidFill>
                <a:srgbClr val="C00000"/>
              </a:solidFill>
            </a:endParaRPr>
          </a:p>
          <a:p>
            <a:endParaRPr lang="pt-PT" sz="32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Health</a:t>
            </a:r>
            <a:r>
              <a:rPr lang="pt-PT" sz="2400" dirty="0" smtClean="0"/>
              <a:t> </a:t>
            </a:r>
            <a:r>
              <a:rPr lang="pt-PT" sz="2400" dirty="0" err="1" smtClean="0"/>
              <a:t>care</a:t>
            </a:r>
            <a:r>
              <a:rPr lang="pt-PT" sz="2400" dirty="0" smtClean="0"/>
              <a:t> (medicines, </a:t>
            </a:r>
            <a:r>
              <a:rPr lang="pt-PT" sz="2400" dirty="0" err="1" smtClean="0"/>
              <a:t>food</a:t>
            </a:r>
            <a:r>
              <a:rPr lang="pt-PT" sz="2400" dirty="0" smtClean="0"/>
              <a:t>, </a:t>
            </a:r>
            <a:r>
              <a:rPr lang="pt-PT" sz="2400" dirty="0" err="1" smtClean="0"/>
              <a:t>imaging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medical </a:t>
            </a:r>
            <a:r>
              <a:rPr lang="pt-PT" sz="2400" dirty="0" err="1" smtClean="0"/>
              <a:t>services</a:t>
            </a:r>
            <a:r>
              <a:rPr lang="pt-PT" sz="24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Water</a:t>
            </a:r>
            <a:r>
              <a:rPr lang="pt-PT" sz="2400" dirty="0" smtClean="0"/>
              <a:t> </a:t>
            </a:r>
            <a:r>
              <a:rPr lang="pt-PT" sz="2400" dirty="0" err="1" smtClean="0"/>
              <a:t>supply</a:t>
            </a:r>
            <a:r>
              <a:rPr lang="pt-PT" sz="2400" dirty="0" smtClean="0"/>
              <a:t> sector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Additional</a:t>
            </a:r>
            <a:r>
              <a:rPr lang="pt-PT" sz="2400" dirty="0" smtClean="0"/>
              <a:t> </a:t>
            </a:r>
            <a:r>
              <a:rPr lang="pt-PT" sz="2400" dirty="0" err="1" smtClean="0"/>
              <a:t>contracts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Relations</a:t>
            </a:r>
            <a:r>
              <a:rPr lang="pt-PT" sz="2400" dirty="0" smtClean="0"/>
              <a:t> </a:t>
            </a:r>
            <a:r>
              <a:rPr lang="pt-PT" sz="2400" dirty="0" err="1" smtClean="0"/>
              <a:t>between</a:t>
            </a:r>
            <a:r>
              <a:rPr lang="pt-PT" sz="2400" dirty="0" smtClean="0"/>
              <a:t> local </a:t>
            </a:r>
            <a:r>
              <a:rPr lang="pt-PT" sz="2400" dirty="0" err="1" smtClean="0"/>
              <a:t>authorities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local </a:t>
            </a:r>
            <a:r>
              <a:rPr lang="pt-PT" sz="2400" dirty="0" err="1" smtClean="0"/>
              <a:t>companies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endParaRPr lang="pt-P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36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648941"/>
            <a:ext cx="734784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err="1" smtClean="0">
                <a:solidFill>
                  <a:srgbClr val="C00000"/>
                </a:solidFill>
              </a:rPr>
              <a:t>TdC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Public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Procurement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Audit</a:t>
            </a:r>
            <a:r>
              <a:rPr lang="pt-PT" sz="3200" b="1" dirty="0" smtClean="0">
                <a:solidFill>
                  <a:srgbClr val="C00000"/>
                </a:solidFill>
              </a:rPr>
              <a:t> 2016/17</a:t>
            </a: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Results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Inadequate</a:t>
            </a:r>
            <a:r>
              <a:rPr lang="pt-PT" sz="2400" dirty="0" smtClean="0"/>
              <a:t> </a:t>
            </a:r>
            <a:r>
              <a:rPr lang="pt-PT" sz="2400" dirty="0" err="1" smtClean="0"/>
              <a:t>procurement</a:t>
            </a:r>
            <a:r>
              <a:rPr lang="pt-PT" sz="2400" dirty="0" smtClean="0"/>
              <a:t> </a:t>
            </a:r>
            <a:r>
              <a:rPr lang="pt-PT" sz="2400" dirty="0" err="1" smtClean="0"/>
              <a:t>planning</a:t>
            </a:r>
            <a:r>
              <a:rPr lang="pt-PT" sz="24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smtClean="0"/>
              <a:t>Non </a:t>
            </a:r>
            <a:r>
              <a:rPr lang="pt-PT" sz="2400" dirty="0" err="1" smtClean="0"/>
              <a:t>competitive</a:t>
            </a:r>
            <a:r>
              <a:rPr lang="pt-PT" sz="2400" dirty="0" smtClean="0"/>
              <a:t> </a:t>
            </a:r>
            <a:r>
              <a:rPr lang="pt-PT" sz="2400" dirty="0" err="1" smtClean="0"/>
              <a:t>procedures</a:t>
            </a:r>
            <a:r>
              <a:rPr lang="pt-PT" sz="2400" dirty="0" smtClean="0"/>
              <a:t> (</a:t>
            </a:r>
            <a:r>
              <a:rPr lang="pt-PT" sz="2400" dirty="0" err="1" smtClean="0"/>
              <a:t>ex</a:t>
            </a:r>
            <a:r>
              <a:rPr lang="pt-PT" sz="2400" dirty="0" smtClean="0"/>
              <a:t>: too </a:t>
            </a:r>
            <a:r>
              <a:rPr lang="pt-PT" sz="2400" dirty="0" err="1" smtClean="0"/>
              <a:t>many</a:t>
            </a:r>
            <a:r>
              <a:rPr lang="pt-PT" sz="2400" dirty="0" smtClean="0"/>
              <a:t> </a:t>
            </a:r>
            <a:r>
              <a:rPr lang="pt-PT" sz="2400" dirty="0" err="1" smtClean="0"/>
              <a:t>direct</a:t>
            </a:r>
            <a:r>
              <a:rPr lang="pt-PT" sz="2400" dirty="0" smtClean="0"/>
              <a:t> </a:t>
            </a:r>
            <a:r>
              <a:rPr lang="pt-PT" sz="2400" dirty="0" err="1" smtClean="0"/>
              <a:t>awarding</a:t>
            </a:r>
            <a:r>
              <a:rPr lang="pt-PT" sz="2400" dirty="0" smtClean="0"/>
              <a:t>, ilegal in </a:t>
            </a:r>
            <a:r>
              <a:rPr lang="pt-PT" sz="2400" dirty="0" err="1" smtClean="0"/>
              <a:t>house</a:t>
            </a:r>
            <a:r>
              <a:rPr lang="pt-PT" sz="2400" dirty="0" smtClean="0"/>
              <a:t> </a:t>
            </a:r>
            <a:r>
              <a:rPr lang="pt-PT" sz="2400" dirty="0" err="1" smtClean="0"/>
              <a:t>providing</a:t>
            </a:r>
            <a:r>
              <a:rPr lang="pt-PT" sz="2400" dirty="0" smtClean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smtClean="0"/>
              <a:t>Non </a:t>
            </a:r>
            <a:r>
              <a:rPr lang="pt-PT" sz="2400" dirty="0" err="1" smtClean="0"/>
              <a:t>compliance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procurement</a:t>
            </a:r>
            <a:r>
              <a:rPr lang="pt-PT" sz="2400" dirty="0" smtClean="0"/>
              <a:t> rules (</a:t>
            </a:r>
            <a:r>
              <a:rPr lang="pt-PT" sz="2400" dirty="0" err="1" smtClean="0"/>
              <a:t>incl</a:t>
            </a:r>
            <a:r>
              <a:rPr lang="pt-PT" sz="2400" dirty="0" smtClean="0"/>
              <a:t>. </a:t>
            </a:r>
            <a:r>
              <a:rPr lang="pt-PT" sz="2400" dirty="0" err="1" smtClean="0"/>
              <a:t>publicity</a:t>
            </a:r>
            <a:r>
              <a:rPr lang="pt-PT" sz="24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Unsuitable</a:t>
            </a:r>
            <a:r>
              <a:rPr lang="pt-PT" sz="2400" dirty="0" smtClean="0"/>
              <a:t> </a:t>
            </a:r>
            <a:r>
              <a:rPr lang="pt-PT" sz="2400" dirty="0" err="1" smtClean="0"/>
              <a:t>award</a:t>
            </a:r>
            <a:r>
              <a:rPr lang="pt-PT" sz="2400" dirty="0" smtClean="0"/>
              <a:t> </a:t>
            </a:r>
            <a:r>
              <a:rPr lang="pt-PT" sz="2400" dirty="0" err="1" smtClean="0"/>
              <a:t>criteria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Poor</a:t>
            </a:r>
            <a:r>
              <a:rPr lang="pt-PT" sz="2400" dirty="0" smtClean="0"/>
              <a:t> </a:t>
            </a:r>
            <a:r>
              <a:rPr lang="pt-PT" sz="2400" dirty="0" err="1" smtClean="0"/>
              <a:t>internal</a:t>
            </a:r>
            <a:r>
              <a:rPr lang="pt-PT" sz="2400" dirty="0" smtClean="0"/>
              <a:t> </a:t>
            </a:r>
            <a:r>
              <a:rPr lang="pt-PT" sz="2400" dirty="0" err="1" smtClean="0"/>
              <a:t>control</a:t>
            </a:r>
            <a:r>
              <a:rPr lang="pt-PT" sz="2400" dirty="0" smtClean="0"/>
              <a:t> </a:t>
            </a:r>
            <a:r>
              <a:rPr lang="pt-PT" sz="2400" dirty="0" err="1" smtClean="0"/>
              <a:t>procedures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endParaRPr lang="pt-P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648941"/>
            <a:ext cx="73478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err="1" smtClean="0">
                <a:solidFill>
                  <a:srgbClr val="C00000"/>
                </a:solidFill>
              </a:rPr>
              <a:t>TdC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Public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Procurement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Audit</a:t>
            </a:r>
            <a:r>
              <a:rPr lang="pt-PT" sz="3200" b="1" dirty="0" smtClean="0">
                <a:solidFill>
                  <a:srgbClr val="C00000"/>
                </a:solidFill>
              </a:rPr>
              <a:t> 2016/17</a:t>
            </a: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Results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Illegal</a:t>
            </a:r>
            <a:r>
              <a:rPr lang="pt-PT" sz="2400" dirty="0" smtClean="0"/>
              <a:t> </a:t>
            </a:r>
            <a:r>
              <a:rPr lang="pt-PT" sz="2400" dirty="0" err="1" smtClean="0"/>
              <a:t>or</a:t>
            </a:r>
            <a:r>
              <a:rPr lang="pt-PT" sz="2400" dirty="0" smtClean="0"/>
              <a:t> </a:t>
            </a:r>
            <a:r>
              <a:rPr lang="pt-PT" sz="2400" dirty="0" err="1" smtClean="0"/>
              <a:t>inefficient</a:t>
            </a:r>
            <a:r>
              <a:rPr lang="pt-PT" sz="2400" dirty="0" smtClean="0"/>
              <a:t> central </a:t>
            </a:r>
            <a:r>
              <a:rPr lang="pt-PT" sz="2400" dirty="0" err="1" smtClean="0"/>
              <a:t>purchasing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Nearly</a:t>
            </a:r>
            <a:r>
              <a:rPr lang="pt-PT" sz="2400" dirty="0" smtClean="0"/>
              <a:t> 50%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contracts</a:t>
            </a:r>
            <a:r>
              <a:rPr lang="pt-PT" sz="2400" dirty="0" smtClean="0"/>
              <a:t> are </a:t>
            </a:r>
            <a:r>
              <a:rPr lang="pt-PT" sz="2400" dirty="0" err="1" smtClean="0"/>
              <a:t>subject</a:t>
            </a:r>
            <a:r>
              <a:rPr lang="pt-PT" sz="2400" dirty="0" smtClean="0"/>
              <a:t> to </a:t>
            </a:r>
            <a:r>
              <a:rPr lang="pt-PT" sz="2400" dirty="0" err="1" smtClean="0"/>
              <a:t>changes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Lack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justification</a:t>
            </a:r>
            <a:r>
              <a:rPr lang="pt-PT" sz="2400" dirty="0" smtClean="0"/>
              <a:t> for </a:t>
            </a:r>
            <a:r>
              <a:rPr lang="pt-PT" sz="2400" dirty="0" err="1" smtClean="0"/>
              <a:t>changes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Illegal</a:t>
            </a:r>
            <a:r>
              <a:rPr lang="pt-PT" sz="2400" dirty="0" smtClean="0"/>
              <a:t> </a:t>
            </a:r>
            <a:r>
              <a:rPr lang="pt-PT" sz="2400" dirty="0" err="1" smtClean="0"/>
              <a:t>additional</a:t>
            </a:r>
            <a:r>
              <a:rPr lang="pt-PT" sz="2400" dirty="0" smtClean="0"/>
              <a:t> </a:t>
            </a:r>
            <a:r>
              <a:rPr lang="pt-PT" sz="2400" dirty="0" err="1" smtClean="0"/>
              <a:t>works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Many</a:t>
            </a:r>
            <a:r>
              <a:rPr lang="pt-PT" sz="2400" dirty="0" smtClean="0"/>
              <a:t> </a:t>
            </a:r>
            <a:r>
              <a:rPr lang="pt-PT" sz="2400" dirty="0" err="1" smtClean="0"/>
              <a:t>expenses</a:t>
            </a:r>
            <a:r>
              <a:rPr lang="pt-PT" sz="2400" dirty="0" smtClean="0"/>
              <a:t> </a:t>
            </a:r>
            <a:r>
              <a:rPr lang="pt-PT" sz="2400" dirty="0" err="1" smtClean="0"/>
              <a:t>deriving</a:t>
            </a:r>
            <a:r>
              <a:rPr lang="pt-PT" sz="2400" dirty="0" smtClean="0"/>
              <a:t> </a:t>
            </a:r>
            <a:r>
              <a:rPr lang="pt-PT" sz="2400" dirty="0" err="1" smtClean="0"/>
              <a:t>from</a:t>
            </a:r>
            <a:r>
              <a:rPr lang="pt-PT" sz="2400" dirty="0" smtClean="0"/>
              <a:t> </a:t>
            </a:r>
            <a:r>
              <a:rPr lang="pt-PT" sz="2400" dirty="0" err="1" smtClean="0"/>
              <a:t>arbitration</a:t>
            </a:r>
            <a:r>
              <a:rPr lang="pt-PT" sz="2400" dirty="0" smtClean="0"/>
              <a:t> courts’ </a:t>
            </a:r>
            <a:r>
              <a:rPr lang="pt-PT" sz="2400" dirty="0" err="1" smtClean="0"/>
              <a:t>decisions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endParaRPr lang="pt-P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2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648941"/>
            <a:ext cx="734784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err="1" smtClean="0">
                <a:solidFill>
                  <a:srgbClr val="C00000"/>
                </a:solidFill>
              </a:rPr>
              <a:t>TdC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Public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Procurement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Audit</a:t>
            </a:r>
            <a:r>
              <a:rPr lang="pt-PT" sz="3200" b="1" dirty="0" smtClean="0">
                <a:solidFill>
                  <a:srgbClr val="C00000"/>
                </a:solidFill>
              </a:rPr>
              <a:t> 2016/17</a:t>
            </a: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Challenges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Centralised</a:t>
            </a:r>
            <a:r>
              <a:rPr lang="pt-PT" sz="2400" dirty="0" smtClean="0"/>
              <a:t> </a:t>
            </a:r>
            <a:r>
              <a:rPr lang="pt-PT" sz="2400" dirty="0" err="1" smtClean="0"/>
              <a:t>purchasing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Following-up</a:t>
            </a:r>
            <a:r>
              <a:rPr lang="pt-PT" sz="2400" dirty="0" smtClean="0"/>
              <a:t> </a:t>
            </a:r>
            <a:r>
              <a:rPr lang="pt-PT" sz="2400" dirty="0" err="1" smtClean="0"/>
              <a:t>recommendations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smtClean="0"/>
              <a:t>New </a:t>
            </a:r>
            <a:r>
              <a:rPr lang="pt-PT" sz="2400" dirty="0" err="1" smtClean="0"/>
              <a:t>legislation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Arbitration</a:t>
            </a:r>
            <a:r>
              <a:rPr lang="pt-PT" sz="2400" dirty="0" smtClean="0"/>
              <a:t> cases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Measuring</a:t>
            </a:r>
            <a:r>
              <a:rPr lang="pt-PT" sz="2400" dirty="0" smtClean="0"/>
              <a:t> </a:t>
            </a:r>
            <a:r>
              <a:rPr lang="pt-PT" sz="2400" dirty="0" err="1" smtClean="0"/>
              <a:t>benefits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public</a:t>
            </a:r>
            <a:r>
              <a:rPr lang="pt-PT" sz="2400" dirty="0" smtClean="0"/>
              <a:t> </a:t>
            </a:r>
            <a:r>
              <a:rPr lang="pt-PT" sz="2400" dirty="0" err="1" smtClean="0"/>
              <a:t>procurement</a:t>
            </a:r>
            <a:r>
              <a:rPr lang="pt-PT" sz="2400" dirty="0" smtClean="0"/>
              <a:t> in </a:t>
            </a:r>
            <a:r>
              <a:rPr lang="pt-PT" sz="2400" dirty="0" err="1" smtClean="0"/>
              <a:t>environmental</a:t>
            </a:r>
            <a:r>
              <a:rPr lang="pt-PT" sz="2400" dirty="0" smtClean="0"/>
              <a:t>, social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innovation</a:t>
            </a:r>
            <a:r>
              <a:rPr lang="pt-PT" sz="2400" dirty="0" smtClean="0"/>
              <a:t> policies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dirty="0" err="1" smtClean="0"/>
              <a:t>Preventing</a:t>
            </a:r>
            <a:r>
              <a:rPr lang="pt-PT" sz="2400" dirty="0" smtClean="0"/>
              <a:t> </a:t>
            </a:r>
            <a:r>
              <a:rPr lang="pt-PT" sz="2400" dirty="0" err="1" smtClean="0"/>
              <a:t>corruption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endParaRPr lang="pt-P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4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" name="Marcador de Posição de Conteú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37" y="3220244"/>
            <a:ext cx="1304925" cy="1285875"/>
          </a:xfrm>
        </p:spPr>
      </p:pic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274638"/>
            <a:ext cx="734784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err="1" smtClean="0">
                <a:solidFill>
                  <a:srgbClr val="C00000"/>
                </a:solidFill>
              </a:rPr>
              <a:t>Public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Procurement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new</a:t>
            </a:r>
            <a:r>
              <a:rPr lang="pt-PT" sz="3200" b="1" dirty="0" smtClean="0">
                <a:solidFill>
                  <a:srgbClr val="C00000"/>
                </a:solidFill>
              </a:rPr>
              <a:t> </a:t>
            </a:r>
            <a:r>
              <a:rPr lang="pt-PT" sz="3200" b="1" dirty="0" err="1" smtClean="0">
                <a:solidFill>
                  <a:srgbClr val="C00000"/>
                </a:solidFill>
              </a:rPr>
              <a:t>legislation</a:t>
            </a:r>
            <a:endParaRPr lang="pt-PT" sz="3200" b="1" dirty="0" smtClean="0">
              <a:solidFill>
                <a:srgbClr val="C00000"/>
              </a:solidFill>
            </a:endParaRP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b="1" dirty="0" smtClean="0"/>
              <a:t>New </a:t>
            </a:r>
            <a:r>
              <a:rPr lang="pt-PT" sz="2400" b="1" dirty="0" err="1" smtClean="0"/>
              <a:t>European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Directives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on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public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procurement</a:t>
            </a:r>
            <a:endParaRPr lang="pt-PT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742950" lvl="1" indent="-285750" algn="just">
              <a:buFont typeface="Calibri" panose="020F0502020204030204" pitchFamily="34" charset="0"/>
              <a:buChar char="⁻"/>
            </a:pPr>
            <a:r>
              <a:rPr lang="pt-PT" sz="2000" dirty="0"/>
              <a:t>Directive 2014/24/EU </a:t>
            </a:r>
            <a:r>
              <a:rPr lang="pt-PT" sz="2000" dirty="0" err="1"/>
              <a:t>on</a:t>
            </a:r>
            <a:r>
              <a:rPr lang="pt-PT" sz="2000" dirty="0"/>
              <a:t> </a:t>
            </a:r>
            <a:r>
              <a:rPr lang="pt-PT" sz="2000" dirty="0" err="1"/>
              <a:t>public</a:t>
            </a:r>
            <a:r>
              <a:rPr lang="pt-PT" sz="2000" dirty="0"/>
              <a:t> </a:t>
            </a:r>
            <a:r>
              <a:rPr lang="pt-PT" sz="2000" dirty="0" err="1" smtClean="0"/>
              <a:t>procurement</a:t>
            </a:r>
            <a:endParaRPr lang="pt-PT" sz="2000" dirty="0"/>
          </a:p>
          <a:p>
            <a:pPr marL="742950" lvl="1" indent="-285750" algn="just">
              <a:buFont typeface="Calibri" panose="020F0502020204030204" pitchFamily="34" charset="0"/>
              <a:buChar char="⁻"/>
            </a:pPr>
            <a:r>
              <a:rPr lang="en-US" sz="2000" dirty="0"/>
              <a:t>Directive 2014/25/EU on procurement by entities operating in the water, energy, transport and postal services </a:t>
            </a:r>
            <a:r>
              <a:rPr lang="en-US" sz="2000" dirty="0" smtClean="0"/>
              <a:t>sectors</a:t>
            </a:r>
            <a:endParaRPr lang="pt-PT" sz="2000" dirty="0"/>
          </a:p>
          <a:p>
            <a:pPr marL="742950" lvl="1" indent="-285750" algn="just">
              <a:buFont typeface="Calibri" panose="020F0502020204030204" pitchFamily="34" charset="0"/>
              <a:buChar char="⁻"/>
            </a:pPr>
            <a:r>
              <a:rPr lang="en-US" sz="2000" dirty="0"/>
              <a:t>Directive 2014/23/EU on the award of concession </a:t>
            </a:r>
            <a:r>
              <a:rPr lang="en-US" sz="2000" dirty="0" smtClean="0"/>
              <a:t>contracts</a:t>
            </a: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400" b="1" dirty="0" smtClean="0"/>
              <a:t>New </a:t>
            </a:r>
            <a:r>
              <a:rPr lang="pt-PT" sz="2400" b="1" dirty="0" err="1" smtClean="0"/>
              <a:t>Public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Procurement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Code</a:t>
            </a:r>
            <a:endParaRPr lang="pt-PT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endParaRPr lang="pt-PT" sz="3200" b="1" dirty="0">
              <a:solidFill>
                <a:srgbClr val="C0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320" y="2957800"/>
            <a:ext cx="13049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36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" name="Marcador de Posição de Conteú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37" y="3220244"/>
            <a:ext cx="1304925" cy="1285875"/>
          </a:xfrm>
        </p:spPr>
      </p:pic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274638"/>
            <a:ext cx="734784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EU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Contact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Committee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Public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Procurement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Audit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endParaRPr lang="pt-PT" sz="3200" b="1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endParaRPr lang="pt-PT" sz="3200" b="1" dirty="0">
              <a:solidFill>
                <a:srgbClr val="C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92276"/>
            <a:ext cx="3537371" cy="424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430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" name="Marcador de Posição de Conteú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37" y="3220244"/>
            <a:ext cx="1304925" cy="1285875"/>
          </a:xfrm>
        </p:spPr>
      </p:pic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274638"/>
            <a:ext cx="734784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EU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Contact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Committee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Public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Procurement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Audit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Guideline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for Auditors</a:t>
            </a:r>
            <a:r>
              <a:rPr lang="en-US" sz="2000" dirty="0"/>
              <a:t>, based on the EU Public Sector Procurement Directive 2004/18/EC and including summaries of the most important judgments of the European Court of </a:t>
            </a:r>
            <a:r>
              <a:rPr lang="en-US" sz="2000" dirty="0" smtClean="0"/>
              <a:t>Justice 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Procurement </a:t>
            </a:r>
            <a:r>
              <a:rPr lang="en-US" sz="2400" b="1" dirty="0"/>
              <a:t>Performance Model</a:t>
            </a:r>
            <a:r>
              <a:rPr lang="en-US" sz="2000" dirty="0"/>
              <a:t>, including key questions developed as reference pointers for auditors evaluating the performance of the procurement function in public sector </a:t>
            </a:r>
            <a:r>
              <a:rPr lang="en-US" sz="2000" dirty="0" smtClean="0"/>
              <a:t>bodies 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/>
              <a:t>Checklists for Financial and Compliance Audit of Public Procurement</a:t>
            </a:r>
            <a:r>
              <a:rPr lang="en-US" sz="2000" dirty="0"/>
              <a:t>, to be used when auditing public procurement processes. The checklist is relevant and applicable to auditors operating within different frameworks and with different objectives, requirements and procedures and includes fraud and corruption </a:t>
            </a:r>
            <a:r>
              <a:rPr lang="en-US" sz="2000" dirty="0" smtClean="0"/>
              <a:t>risks 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/>
              <a:t>Summaries of audit reports </a:t>
            </a:r>
            <a:r>
              <a:rPr lang="en-US" sz="2000" dirty="0"/>
              <a:t>published by EU </a:t>
            </a:r>
            <a:r>
              <a:rPr lang="en-US" sz="2000" dirty="0" smtClean="0"/>
              <a:t>SAIs</a:t>
            </a:r>
            <a:endParaRPr lang="pt-P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" name="Marcador de Posição de Conteúdo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037" y="3220244"/>
            <a:ext cx="1304925" cy="1285875"/>
          </a:xfrm>
        </p:spPr>
      </p:pic>
      <p:graphicFrame>
        <p:nvGraphicFramePr>
          <p:cNvPr id="7" name="Marcador de Posição de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7192009"/>
              </p:ext>
            </p:extLst>
          </p:nvPr>
        </p:nvGraphicFramePr>
        <p:xfrm>
          <a:off x="2097881" y="2629318"/>
          <a:ext cx="4038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="" xmlns:a16="http://schemas.microsoft.com/office/drawing/2014/main" val="1004816167"/>
                    </a:ext>
                  </a:extLst>
                </a:gridCol>
                <a:gridCol w="2019300">
                  <a:extLst>
                    <a:ext uri="{9D8B030D-6E8A-4147-A177-3AD203B41FA5}">
                      <a16:colId xmlns="" xmlns:a16="http://schemas.microsoft.com/office/drawing/2014/main" val="3162361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7128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422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3181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8441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57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7316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9186292"/>
                  </a:ext>
                </a:extLst>
              </a:tr>
            </a:tbl>
          </a:graphicData>
        </a:graphic>
      </p:graphicFrame>
      <p:pic>
        <p:nvPicPr>
          <p:cNvPr id="3076" name="Picture 4" descr="FundoNumeros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11560" y="274638"/>
            <a:ext cx="73478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EU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Contact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Committee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Public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Procurement</a:t>
            </a:r>
            <a:r>
              <a:rPr lang="pt-PT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3200" b="1" dirty="0" err="1" smtClean="0">
                <a:solidFill>
                  <a:schemeClr val="accent2">
                    <a:lumMod val="50000"/>
                  </a:schemeClr>
                </a:solidFill>
              </a:rPr>
              <a:t>Audit</a:t>
            </a:r>
            <a:endParaRPr lang="pt-PT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PT" sz="2800" b="1" dirty="0" smtClean="0">
                <a:solidFill>
                  <a:srgbClr val="C00000"/>
                </a:solidFill>
              </a:rPr>
              <a:t>2017 UPDATE</a:t>
            </a:r>
          </a:p>
          <a:p>
            <a:pPr algn="ctr"/>
            <a:endParaRPr lang="fr-FR" sz="2000" dirty="0" smtClean="0"/>
          </a:p>
          <a:p>
            <a:pPr algn="ctr"/>
            <a:r>
              <a:rPr lang="fr-FR" sz="2400" b="1" dirty="0" err="1" smtClean="0"/>
              <a:t>SAIs</a:t>
            </a:r>
            <a:r>
              <a:rPr lang="fr-FR" sz="2400" b="1" dirty="0" smtClean="0"/>
              <a:t>:  </a:t>
            </a:r>
            <a:endParaRPr lang="pt-PT" sz="2400" b="1" dirty="0"/>
          </a:p>
          <a:p>
            <a:pPr algn="ctr"/>
            <a:endParaRPr lang="pt-PT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336176"/>
              </p:ext>
            </p:extLst>
          </p:nvPr>
        </p:nvGraphicFramePr>
        <p:xfrm>
          <a:off x="1524000" y="2551625"/>
          <a:ext cx="6096000" cy="31445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665001639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821165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9001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fr-FR" sz="2000" dirty="0" smtClean="0"/>
                        <a:t>Belgium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Latvia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5536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Croatia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Lithuania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6054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Czech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Republic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Poland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33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ECA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1" dirty="0" smtClean="0"/>
                        <a:t>Portugal</a:t>
                      </a:r>
                      <a:endParaRPr lang="pt-PT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3975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Finland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Romania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2934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Greece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Slovak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Republic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5678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Ireland</a:t>
                      </a:r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8826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68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506</Words>
  <Application>Microsoft Office PowerPoint</Application>
  <PresentationFormat>Apresentação no Ecrã 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Leitao</dc:creator>
  <cp:lastModifiedBy>DSTI_TdC DSTI_TdC</cp:lastModifiedBy>
  <cp:revision>103</cp:revision>
  <cp:lastPrinted>2017-06-30T16:20:57Z</cp:lastPrinted>
  <dcterms:created xsi:type="dcterms:W3CDTF">2017-06-29T13:54:25Z</dcterms:created>
  <dcterms:modified xsi:type="dcterms:W3CDTF">2017-07-04T14:36:17Z</dcterms:modified>
</cp:coreProperties>
</file>